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cadd3d9d6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cadd3d9d6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cadd3d9d6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cadd3d9d6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add3d9d6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cadd3d9d6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add3d9d6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add3d9d6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add3d9d6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add3d9d6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add3d9d6d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add3d9d6d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add3d9d6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cadd3d9d6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1" lang="sr" sz="3600"/>
              <a:t>Dan bezbednog interneta – Kako zaštititi decu u digitalnom svetu?</a:t>
            </a:r>
            <a:endParaRPr b="1" sz="3600"/>
          </a:p>
          <a:p>
            <a:pPr indent="0" lvl="0" marL="0" rtl="0" algn="ctr">
              <a:spcBef>
                <a:spcPts val="3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4117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10. 02. 2026.</a:t>
            </a:r>
            <a:endParaRPr/>
          </a:p>
        </p:txBody>
      </p:sp>
      <p:pic>
        <p:nvPicPr>
          <p:cNvPr descr="Computer, globe and keyboard  Grouped Elements  Color  Illustrator Ver. 5     Connect with the world   Plug into the international scene. (обезбеђује Getty Images)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9528" y="1701601"/>
            <a:ext cx="4016701" cy="337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445025"/>
            <a:ext cx="6231600" cy="44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1" lang="sr">
                <a:solidFill>
                  <a:srgbClr val="3D3D3D"/>
                </a:solidFill>
              </a:rPr>
              <a:t>Internet</a:t>
            </a:r>
            <a:r>
              <a:rPr lang="sr">
                <a:solidFill>
                  <a:srgbClr val="3D3D3D"/>
                </a:solidFill>
              </a:rPr>
              <a:t> je danas sastavni deo odrastanja gotovo svakog deteta: deca u velikoj meri uče, povezuju se i istražuju svet kroz ekran. Ali isti taj prostor nosi i rizike – od deljenja ličnih podataka i izloženosti neprimerenom sadržaju do dezinformacija koje mogu zbuniti i uznemiriti dete ukoliko ne zna kako da se nosi sa njima. Kada se dete oseća preplavljeno ili uplašeno onim što vidi na internetu, posledice se često preliju na svakodnevicu deteta - san, koncentraciju i raspoloženje. Zato je Dan bezbednog interneta dobar trenutak da obnovimo pravila, navike i razgovore – i da zaštitimo i digitalni i emocionalni prostor deteta i postaramo se da bezbednost deteta na internetu bude prioritet kojim se vodimo kada je upotreba digitalnih tehnologija u pitanju.</a:t>
            </a:r>
            <a:endParaRPr sz="2000"/>
          </a:p>
        </p:txBody>
      </p:sp>
      <p:pic>
        <p:nvPicPr>
          <p:cNvPr descr="Woman surrounded by  computer icons and binary, portrait (обезбеђује Getty Images)"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5700" y="1170125"/>
            <a:ext cx="2295901" cy="293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21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sr" sz="2100">
                <a:solidFill>
                  <a:srgbClr val="3D3D3D"/>
                </a:solidFill>
              </a:rPr>
              <a:t>Šta je Dan bezbednog interneta i kako se obeležava?</a:t>
            </a:r>
            <a:endParaRPr b="1" sz="2100">
              <a:solidFill>
                <a:srgbClr val="3D3D3D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 title="bezbednost-dece-na-internetu-zastita-privatnosti-1130x635-1-1024x57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4650" y="3026925"/>
            <a:ext cx="3669350" cy="20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123775" y="729725"/>
            <a:ext cx="557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1" lang="sr" sz="1700">
                <a:solidFill>
                  <a:srgbClr val="3D3D3D"/>
                </a:solidFill>
              </a:rPr>
              <a:t>Dan bezbednog interneta</a:t>
            </a:r>
            <a:r>
              <a:rPr lang="sr" sz="1700">
                <a:solidFill>
                  <a:srgbClr val="3D3D3D"/>
                </a:solidFill>
              </a:rPr>
              <a:t> (</a:t>
            </a:r>
            <a:r>
              <a:rPr i="1" lang="sr" sz="1700">
                <a:solidFill>
                  <a:srgbClr val="3D3D3D"/>
                </a:solidFill>
              </a:rPr>
              <a:t>Safer Internet Day</a:t>
            </a:r>
            <a:r>
              <a:rPr lang="sr" sz="1700">
                <a:solidFill>
                  <a:srgbClr val="3D3D3D"/>
                </a:solidFill>
              </a:rPr>
              <a:t>) globalno se obeležava od 2005. godine i podseća na zajedničku odgovornost u stvaranju sigurnog digitalnog okruženja za decu. Digitalne tehnologije treba da služe učenju, komunikaciji i povezivanju sa svetom. Cilj je jednostavan: da deca i mladi uživaju u prednostima interneta, a da pritom budu zaštićeni, informisani i osnaženi.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sr" sz="2100">
                <a:solidFill>
                  <a:srgbClr val="3D3D3D"/>
                </a:solidFill>
              </a:rPr>
              <a:t>Zašto je bezbednost dece na internetu važna?</a:t>
            </a:r>
            <a:endParaRPr b="1" sz="2100">
              <a:solidFill>
                <a:srgbClr val="3D3D3D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0" y="1045200"/>
            <a:ext cx="6642600" cy="40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r" sz="1600">
                <a:solidFill>
                  <a:srgbClr val="3D3D3D"/>
                </a:solidFill>
              </a:rPr>
              <a:t>Internet može biti prostor za sticanje znanja, razvijanje kreativnosti i osećaja pripadanja, ali može postati i mesto koje stvara pritisak deci, dovodi do zabluda i neprijatnih iskustava. Dezinformacije, manipulativni sadržaji i prekomerno deljenje informacija mogu kod deteta izazvati nesigurnost, zabrinutost i anksioznost, posebno kada nema sa kim da proveri ono što je videlo ili doživelo. Istraživanje pokazuje da skoro polovina mladih </a:t>
            </a:r>
            <a:r>
              <a:rPr b="1" lang="sr" sz="1600">
                <a:solidFill>
                  <a:srgbClr val="3D3D3D"/>
                </a:solidFill>
              </a:rPr>
              <a:t>(44%) deli lične podatke na mreži da bi pristupili sadržajima</a:t>
            </a:r>
            <a:r>
              <a:rPr lang="sr" sz="1600">
                <a:solidFill>
                  <a:srgbClr val="3D3D3D"/>
                </a:solidFill>
              </a:rPr>
              <a:t>, dok 25% to čini samo zbog besplatnog WiFi pristupa – što govori koliko se privatnost olako „menja“ za pogodnost. Kada se privatnost naruši ili dete doživi neprijatnost online, to može uticati na mentalno zdravlje deteta kao i </a:t>
            </a:r>
            <a:r>
              <a:rPr b="1" lang="sr" sz="1600">
                <a:solidFill>
                  <a:srgbClr val="3D3D3D"/>
                </a:solidFill>
              </a:rPr>
              <a:t>bezbednost deteta na internetu</a:t>
            </a:r>
            <a:r>
              <a:rPr lang="sr" sz="1600">
                <a:solidFill>
                  <a:srgbClr val="3D3D3D"/>
                </a:solidFill>
              </a:rPr>
              <a:t> – od pada samopouzdanja do pojačane dečije anksioznosti i drugih neprijatnih posledica.</a:t>
            </a:r>
            <a:endParaRPr sz="1900"/>
          </a:p>
        </p:txBody>
      </p:sp>
      <p:pic>
        <p:nvPicPr>
          <p:cNvPr id="77" name="Google Shape;77;p16" title="portrait-boy-with-headphones-online-learning-home-generative-ai-scale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600" y="0"/>
            <a:ext cx="2501402" cy="166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8571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b="1" lang="sr" sz="2100">
                <a:solidFill>
                  <a:srgbClr val="3D3D3D"/>
                </a:solidFill>
              </a:rPr>
              <a:t>Kako zaštititi decu na internetu – praktični saveti</a:t>
            </a:r>
            <a:endParaRPr b="1" sz="2100">
              <a:solidFill>
                <a:srgbClr val="3D3D3D"/>
              </a:solidFill>
            </a:endParaRPr>
          </a:p>
          <a:p>
            <a:pPr indent="0" lvl="0" marL="0" rtl="0" algn="l"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70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" sz="1700">
                <a:solidFill>
                  <a:srgbClr val="3D3D3D"/>
                </a:solidFill>
              </a:rPr>
              <a:t>Ne postoji jedna aplikacija ili jedno pravilo koje rešava sve. Najbolje funkcioniše kombinacija: 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l">
              <a:lnSpc>
                <a:spcPct val="140000"/>
              </a:lnSpc>
              <a:spcBef>
                <a:spcPts val="270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Podešavanja privatnosti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Jasna porodična pravila o korišćenju interneta i tehnologije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Razvoj kritičkog mišljenja i otvoren razgovor. </a:t>
            </a:r>
            <a:endParaRPr sz="1700">
              <a:solidFill>
                <a:srgbClr val="3D3D3D"/>
              </a:solidFill>
            </a:endParaRPr>
          </a:p>
          <a:p>
            <a:pPr indent="0" lvl="0" marL="0" rtl="0" algn="l">
              <a:spcBef>
                <a:spcPts val="27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pic>
        <p:nvPicPr>
          <p:cNvPr descr="Teacher instructing two students how to use computer (обезбеђује Getty Images)"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024" y="2821200"/>
            <a:ext cx="3491973" cy="232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9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sr" sz="1900">
                <a:solidFill>
                  <a:srgbClr val="3D3D3D"/>
                </a:solidFill>
              </a:rPr>
              <a:t>Zaštita privatnosti na internetu</a:t>
            </a:r>
            <a:endParaRPr sz="3200"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564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sr" sz="1462">
                <a:solidFill>
                  <a:srgbClr val="3D3D3D"/>
                </a:solidFill>
              </a:rPr>
              <a:t>Svaki klik, deljenje i komentar ostavljaju digitalni trag, koji ponekad može biti teško izbrisati.</a:t>
            </a:r>
            <a:endParaRPr b="1" sz="1462">
              <a:solidFill>
                <a:srgbClr val="3D3D3D"/>
              </a:solidFill>
            </a:endParaRPr>
          </a:p>
          <a:p>
            <a:pPr indent="-321468" lvl="0" marL="457200" rtl="0" algn="l">
              <a:lnSpc>
                <a:spcPct val="120000"/>
              </a:lnSpc>
              <a:spcBef>
                <a:spcPts val="2700"/>
              </a:spcBef>
              <a:spcAft>
                <a:spcPts val="0"/>
              </a:spcAft>
              <a:buClr>
                <a:srgbClr val="3D3D3D"/>
              </a:buClr>
              <a:buSzPts val="1463"/>
              <a:buChar char="●"/>
            </a:pPr>
            <a:r>
              <a:rPr lang="sr" sz="1462">
                <a:solidFill>
                  <a:srgbClr val="3D3D3D"/>
                </a:solidFill>
              </a:rPr>
              <a:t>Ažurirajte uređaje i aplikacije; zastarele verzije su lakša meta za zloupotrebe.</a:t>
            </a:r>
            <a:endParaRPr sz="1462">
              <a:solidFill>
                <a:srgbClr val="3D3D3D"/>
              </a:solidFill>
            </a:endParaRPr>
          </a:p>
          <a:p>
            <a:pPr indent="-32146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63"/>
              <a:buChar char="●"/>
            </a:pPr>
            <a:r>
              <a:rPr lang="sr" sz="1462">
                <a:solidFill>
                  <a:srgbClr val="3D3D3D"/>
                </a:solidFill>
              </a:rPr>
              <a:t>Pregledajte dozvole aplikacija (kamera, mikrofon, lokacija) i isključite ono što nije potrebno.</a:t>
            </a:r>
            <a:endParaRPr sz="1462">
              <a:solidFill>
                <a:srgbClr val="3D3D3D"/>
              </a:solidFill>
            </a:endParaRPr>
          </a:p>
          <a:p>
            <a:pPr indent="-32146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63"/>
              <a:buChar char="●"/>
            </a:pPr>
            <a:r>
              <a:rPr lang="sr" sz="1462">
                <a:solidFill>
                  <a:srgbClr val="3D3D3D"/>
                </a:solidFill>
              </a:rPr>
              <a:t>Uključite roditeljske kontrole gde ima smisla (filtriranje sadržaja, vreme ekrana, kupovine).</a:t>
            </a:r>
            <a:endParaRPr sz="1462">
              <a:solidFill>
                <a:srgbClr val="3D3D3D"/>
              </a:solidFill>
            </a:endParaRPr>
          </a:p>
          <a:p>
            <a:pPr indent="-32146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63"/>
              <a:buChar char="●"/>
            </a:pPr>
            <a:r>
              <a:rPr lang="sr" sz="1462">
                <a:solidFill>
                  <a:srgbClr val="3D3D3D"/>
                </a:solidFill>
              </a:rPr>
              <a:t>Koristite jake lozinke i višefaktorsku autentifikaciju; ne delite lozinke, ni „najboljem drugu“.</a:t>
            </a:r>
            <a:endParaRPr sz="1462">
              <a:solidFill>
                <a:srgbClr val="3D3D3D"/>
              </a:solidFill>
            </a:endParaRPr>
          </a:p>
          <a:p>
            <a:pPr indent="-321468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463"/>
              <a:buChar char="●"/>
            </a:pPr>
            <a:r>
              <a:rPr lang="sr" sz="1500">
                <a:solidFill>
                  <a:srgbClr val="3D3D3D"/>
                </a:solidFill>
              </a:rPr>
              <a:t>Nikada ne deli online (puno ime i prezime, adresu, školu, broj telefona, lozinke). Zastani i razmisli pre objave. </a:t>
            </a:r>
            <a:endParaRPr sz="1462">
              <a:solidFill>
                <a:srgbClr val="3D3D3D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27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695"/>
          </a:p>
        </p:txBody>
      </p:sp>
      <p:pic>
        <p:nvPicPr>
          <p:cNvPr descr="Data protection, privacy, data security and internet security concept with smartphone fingerprint and shield illustration (обезбеђује Getty Images)"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425" y="1170125"/>
            <a:ext cx="3141176" cy="228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182550" y="163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sr" sz="1750">
                <a:solidFill>
                  <a:srgbClr val="3D3D3D"/>
                </a:solidFill>
              </a:rPr>
              <a:t>Odgovorno korišćenje društvenih mreža</a:t>
            </a:r>
            <a:endParaRPr b="1" sz="1750">
              <a:solidFill>
                <a:srgbClr val="3D3D3D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20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662325"/>
            <a:ext cx="6607500" cy="41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>
                <a:solidFill>
                  <a:srgbClr val="3D3D3D"/>
                </a:solidFill>
              </a:rPr>
              <a:t>Društvene mreže nisu samo zabava. Kod dece i mladih one oblikuju sliku o sebi, nose sa sobom neizbežna poređenja, očekivanja i strah od propuštanja. Kod osetljivije dece, </a:t>
            </a:r>
            <a:r>
              <a:rPr b="1" lang="sr" sz="1700">
                <a:solidFill>
                  <a:srgbClr val="3D3D3D"/>
                </a:solidFill>
              </a:rPr>
              <a:t>stalni tok sadržaja može podstaći brige i pojačati anksioznost </a:t>
            </a:r>
            <a:r>
              <a:rPr lang="sr" sz="1700">
                <a:solidFill>
                  <a:srgbClr val="3D3D3D"/>
                </a:solidFill>
              </a:rPr>
              <a:t>(anksioznost, dečija anksioznost), što se često vidi kroz razdražljivost, povlačenje ili pad koncentracije.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just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Napravi pauzu: ako sadržaj izaziva nelagodu ili pritisak, izlazi se iz aplikacije na 10 minuta.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Proverite ko može da vidi objave i ko može da šalje poruke (privatni nalog, ograničenja kontakta).</a:t>
            </a:r>
            <a:endParaRPr sz="1700">
              <a:solidFill>
                <a:srgbClr val="3D3D3D"/>
              </a:solidFill>
            </a:endParaRPr>
          </a:p>
          <a:p>
            <a:pPr indent="-336550" lvl="0" marL="45720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D3D3D"/>
              </a:buClr>
              <a:buSzPts val="1700"/>
              <a:buChar char="●"/>
            </a:pPr>
            <a:r>
              <a:rPr lang="sr" sz="1700">
                <a:solidFill>
                  <a:srgbClr val="3D3D3D"/>
                </a:solidFill>
              </a:rPr>
              <a:t>Nisi dužan da deliš podatke da bi „pripadao“ ili dobio pristup.</a:t>
            </a:r>
            <a:endParaRPr sz="1700">
              <a:solidFill>
                <a:srgbClr val="3D3D3D"/>
              </a:solidFill>
            </a:endParaRPr>
          </a:p>
          <a:p>
            <a:pPr indent="0" lvl="0" marL="0" rtl="0" algn="just">
              <a:spcBef>
                <a:spcPts val="27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solidFill>
                <a:srgbClr val="3D3D3D"/>
              </a:solidFill>
            </a:endParaRPr>
          </a:p>
        </p:txBody>
      </p:sp>
      <p:pic>
        <p:nvPicPr>
          <p:cNvPr descr="Social media illustration (обезбеђује Getty Images)"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550" y="2638025"/>
            <a:ext cx="1920000" cy="19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 title="images (1).jf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100" y="204225"/>
            <a:ext cx="3791800" cy="47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